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gxD6hjYlzRIVcg1LfNTchE8fWw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45CB8A-7101-4014-8D11-2E3EFF331B92}">
  <a:tblStyle styleId="{B545CB8A-7101-4014-8D11-2E3EFF331B9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433F9F-8C30-4B8C-8E1D-60CE6C998BE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Column 說明: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chapter_number 章節數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min 句子字數(最短)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mean 句子字數(mean)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median 句子字數(median)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max 句子字數(max)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colon 標點符號統計 (colon)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quote_start 標點符號統計 (quote_start)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quote_end 標點符號統計 (quote_end)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excitement 標點符號統計 (excitement)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question_mark 標點符號統計 (question_mark)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comma 標點符號統計 (comma)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period 標點符號統計 (period)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newline 標點符號統計 (newline)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space 標點符號統計 (space)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nchar 章節字數</a:t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e849866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4e8498664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f56ba567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4f56ba5672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f56ba567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4f56ba567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ec0c841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4ec0c8419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6da6b5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26da6b5ad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da6b5a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26da6b5ad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6da6b5a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26da6b5ad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6da6b5a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26da6b5ad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6da6b5a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6da6b5ad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da6b5a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26da6b5ad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6f069dbe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26f069dbe0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eb850a9c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4eb850a9c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eb850a9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4eb850a9c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eb850a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4eb850a9c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eb850a9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4eb850a9c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eb850a9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4eb850a9c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84986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4e849866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ec0c841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ec0c8419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f56ba56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4f56ba567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e849866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4e8498664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f56ba5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4f56ba56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e849866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4e8498664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f56ba56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4f56ba56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e849866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4e84986649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f56ba56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4f56ba567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e849866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4e84986649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e849866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4e8498664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e849866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4e84986649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e849866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4e8498664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ec0c8419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4ec0c8419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6f069dbe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26f069dbe0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6f069db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26f069dbe0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ec0c84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4ec0c8419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e887154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4e887154d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5" Type="http://schemas.openxmlformats.org/officeDocument/2006/relationships/image" Target="../media/image53.jpg"/><Relationship Id="rId6" Type="http://schemas.openxmlformats.org/officeDocument/2006/relationships/image" Target="../media/image13.png"/><Relationship Id="rId7" Type="http://schemas.openxmlformats.org/officeDocument/2006/relationships/image" Target="../media/image40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11" Type="http://schemas.openxmlformats.org/officeDocument/2006/relationships/image" Target="../media/image14.png"/><Relationship Id="rId10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11" Type="http://schemas.openxmlformats.org/officeDocument/2006/relationships/image" Target="../media/image35.png"/><Relationship Id="rId10" Type="http://schemas.openxmlformats.org/officeDocument/2006/relationships/image" Target="../media/image26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50.png"/><Relationship Id="rId7" Type="http://schemas.openxmlformats.org/officeDocument/2006/relationships/image" Target="../media/image17.png"/><Relationship Id="rId8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內頁標題</a:t>
            </a:r>
            <a:endParaRPr/>
          </a:p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4824"/>
            <a:ext cx="10515600" cy="636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</a:t>
            </a:r>
            <a:endParaRPr/>
          </a:p>
        </p:txBody>
      </p:sp>
      <p:graphicFrame>
        <p:nvGraphicFramePr>
          <p:cNvPr id="156" name="Google Shape;156;p16"/>
          <p:cNvGraphicFramePr/>
          <p:nvPr/>
        </p:nvGraphicFramePr>
        <p:xfrm>
          <a:off x="165675" y="143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12222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  <a:gridCol w="1177025"/>
              </a:tblGrid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e84986649_0_73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</a:t>
            </a:r>
            <a:endParaRPr/>
          </a:p>
        </p:txBody>
      </p:sp>
      <p:pic>
        <p:nvPicPr>
          <p:cNvPr id="162" name="Google Shape;162;g24e84986649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188" y="806826"/>
            <a:ext cx="6313623" cy="56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56ba5672_4_2"/>
          <p:cNvSpPr txBox="1"/>
          <p:nvPr>
            <p:ph type="title"/>
          </p:nvPr>
        </p:nvSpPr>
        <p:spPr>
          <a:xfrm>
            <a:off x="838200" y="3033339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f56ba5672_4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/>
          </a:p>
        </p:txBody>
      </p:sp>
      <p:sp>
        <p:nvSpPr>
          <p:cNvPr id="173" name="Google Shape;173;g24f56ba5672_4_10"/>
          <p:cNvSpPr txBox="1"/>
          <p:nvPr/>
        </p:nvSpPr>
        <p:spPr>
          <a:xfrm>
            <a:off x="1477800" y="1510250"/>
            <a:ext cx="9999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深度學習分析是一種基於深度學習技術的數據分析方法。它使用人工神經網路（Artificial Neural Networks）這種模型來處理和分析大量的數據，並從中提取特徵和模式。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傳統的數據分析方法通常需要人為地提取和選擇特徵，然後使用統計方法進行分析。而深度學習分析通常能夠自動地從原始數據中學習到特徵和模式，從而不再需要依賴人工選擇特徵。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FKai-SB"/>
              <a:buChar char="●"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深度學習分析在眾多領域都有應用，例如圖像識別、語音識別、自然語言處理等。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4" name="Google Shape;174;g24f56ba5672_4_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1477800" y="1510250"/>
            <a:ext cx="9999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中研院生命科學圖書館於分享一篇文章『</a:t>
            </a:r>
            <a:r>
              <a:rPr lang="zh-TW" sz="35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淺談中文比對系統中的「文風分析」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』，本研究借鑑內文分析流程，其步驟如下：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取得全文。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去掉多餘標點符號，只留下純文字。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跳過停用詞的過濾程序 (保留停用詞)。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斷詞與詞頻分析。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用詞習慣統計。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47801" y="6410688"/>
            <a:ext cx="92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淺談中文比對系統中的「文風分析」https://lsl.sinica.edu.tw/Blog/2022/08/29-2/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2052975" y="1466000"/>
            <a:ext cx="88194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●"/>
            </a:pPr>
            <a:r>
              <a:rPr lang="zh-TW" sz="3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JiebaR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CKIP Tagger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DFKai-SB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5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ec0c84192_0_12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03" name="Google Shape;203;g24ec0c84192_0_12"/>
          <p:cNvSpPr txBox="1"/>
          <p:nvPr/>
        </p:nvSpPr>
        <p:spPr>
          <a:xfrm>
            <a:off x="2052975" y="1466000"/>
            <a:ext cx="83919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libri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JiebaR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常稱「結巴」，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語言版本，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一種中文分詞工具，協助了解章回小說當中的用字情形。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4" name="Google Shape;204;g24ec0c84192_0_12"/>
          <p:cNvSpPr txBox="1"/>
          <p:nvPr/>
        </p:nvSpPr>
        <p:spPr>
          <a:xfrm>
            <a:off x="2371050" y="4621400"/>
            <a:ext cx="74499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r>
              <a:rPr b="1" lang="zh-TW" sz="24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賈寶玉最愛的是林黛玉？還是寶釵？抑或史湘雲？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g24ec0c84192_0_12"/>
          <p:cNvSpPr txBox="1"/>
          <p:nvPr/>
        </p:nvSpPr>
        <p:spPr>
          <a:xfrm>
            <a:off x="1114200" y="5558525"/>
            <a:ext cx="996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[1]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賈寶玉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最愛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林黛玉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還是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寶釵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抑或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 "</a:t>
            </a:r>
            <a:r>
              <a:rPr b="1" lang="zh-TW" sz="2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史湘雲</a:t>
            </a: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"</a:t>
            </a:r>
            <a:endParaRPr b="1" sz="21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06" name="Google Shape;206;g24ec0c84192_0_12"/>
          <p:cNvCxnSpPr>
            <a:stCxn id="204" idx="2"/>
            <a:endCxn id="205" idx="0"/>
          </p:cNvCxnSpPr>
          <p:nvPr/>
        </p:nvCxnSpPr>
        <p:spPr>
          <a:xfrm>
            <a:off x="6096000" y="517550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大綱</a:t>
            </a:r>
            <a:endParaRPr/>
          </a:p>
        </p:txBody>
      </p:sp>
      <p:sp>
        <p:nvSpPr>
          <p:cNvPr id="89" name="Google Shape;89;p2"/>
          <p:cNvSpPr txBox="1"/>
          <p:nvPr>
            <p:ph idx="4294967295" type="body"/>
          </p:nvPr>
        </p:nvSpPr>
        <p:spPr>
          <a:xfrm>
            <a:off x="2897467" y="1281951"/>
            <a:ext cx="6397065" cy="52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24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探索性資料分析</a:t>
            </a:r>
            <a:endParaRPr sz="2600"/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深度學習分析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8224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da6b5adb_0_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2" name="Google Shape;212;g226da6b5adb_0_5"/>
          <p:cNvSpPr txBox="1"/>
          <p:nvPr/>
        </p:nvSpPr>
        <p:spPr>
          <a:xfrm>
            <a:off x="2052975" y="1466000"/>
            <a:ext cx="8819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(Segmentation)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CKIP Tagger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由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中研院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自行研發的中文分詞系統，與 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JeibaR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功能類似，同樣</a:t>
            </a:r>
            <a:r>
              <a:rPr lang="zh-TW" sz="3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協助了解章回小說當中的用字情形。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da6b5adb_0_1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18" name="Google Shape;218;g226da6b5adb_0_10"/>
          <p:cNvSpPr txBox="1"/>
          <p:nvPr/>
        </p:nvSpPr>
        <p:spPr>
          <a:xfrm>
            <a:off x="2052975" y="1466000"/>
            <a:ext cx="88638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於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 2013 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年開源的工具，透過字詞的集合，將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字詞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轉換成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向量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形式，計算出字詞之間在向量空間中的關係。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FKai-SB"/>
              <a:buChar char="■"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訓練過程中，可以將 </a:t>
            </a:r>
            <a:r>
              <a:rPr lang="zh-TW" sz="3200" u="sng">
                <a:latin typeface="Calibri"/>
                <a:ea typeface="Calibri"/>
                <a:cs typeface="Calibri"/>
                <a:sym typeface="Calibri"/>
              </a:rPr>
              <a:t>One-Hot Encoding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 這種高維度的向量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，轉換成相對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較低維度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的向量，此種低維向量則稱之為</a:t>
            </a:r>
            <a:r>
              <a:rPr lang="zh-TW" sz="3200" u="sng">
                <a:latin typeface="DFKai-SB"/>
                <a:ea typeface="DFKai-SB"/>
                <a:cs typeface="DFKai-SB"/>
                <a:sym typeface="DFKai-SB"/>
              </a:rPr>
              <a:t>嵌入</a:t>
            </a:r>
            <a:r>
              <a:rPr lang="zh-TW" sz="3200">
                <a:latin typeface="Calibri"/>
                <a:ea typeface="Calibri"/>
                <a:cs typeface="Calibri"/>
                <a:sym typeface="Calibri"/>
              </a:rPr>
              <a:t> (Embedding)</a:t>
            </a: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6da6b5adb_0_1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24" name="Google Shape;224;g226da6b5adb_0_15"/>
          <p:cNvSpPr txBox="1"/>
          <p:nvPr/>
        </p:nvSpPr>
        <p:spPr>
          <a:xfrm>
            <a:off x="2052975" y="14660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5" name="Google Shape;225;g226da6b5ad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50" y="2793450"/>
            <a:ext cx="3714600" cy="358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g226da6b5ad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400" y="2793438"/>
            <a:ext cx="2670830" cy="358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g226da6b5adb_0_15"/>
          <p:cNvSpPr txBox="1"/>
          <p:nvPr/>
        </p:nvSpPr>
        <p:spPr>
          <a:xfrm>
            <a:off x="141099" y="6455125"/>
            <a:ext cx="38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Bag-of-Words，</a:t>
            </a:r>
            <a:r>
              <a:rPr b="1"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CBOW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26da6b5adb_0_15"/>
          <p:cNvSpPr txBox="1"/>
          <p:nvPr/>
        </p:nvSpPr>
        <p:spPr>
          <a:xfrm>
            <a:off x="4370072" y="6455125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b="1"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Skip-Gram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26da6b5adb_0_15"/>
          <p:cNvSpPr txBox="1"/>
          <p:nvPr/>
        </p:nvSpPr>
        <p:spPr>
          <a:xfrm>
            <a:off x="7320525" y="6416725"/>
            <a:ext cx="371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b="0" i="0" sz="11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https://www.cnblogs.com/gogoSandy/p/13773327.html</a:t>
            </a:r>
            <a:endParaRPr sz="1100"/>
          </a:p>
        </p:txBody>
      </p:sp>
      <p:sp>
        <p:nvSpPr>
          <p:cNvPr id="230" name="Google Shape;230;g226da6b5adb_0_15"/>
          <p:cNvSpPr txBox="1"/>
          <p:nvPr/>
        </p:nvSpPr>
        <p:spPr>
          <a:xfrm>
            <a:off x="6641675" y="4645600"/>
            <a:ext cx="44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第二組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是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latin typeface="Calibri"/>
                <a:ea typeface="Calibri"/>
                <a:cs typeface="Calibri"/>
                <a:sym typeface="Calibri"/>
              </a:rPr>
              <a:t>很棒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團隊</a:t>
            </a:r>
            <a:endParaRPr b="1" sz="2000" u="sng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26da6b5adb_0_15"/>
          <p:cNvSpPr txBox="1"/>
          <p:nvPr/>
        </p:nvSpPr>
        <p:spPr>
          <a:xfrm>
            <a:off x="7278275" y="5034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輸出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26da6b5adb_0_15"/>
          <p:cNvSpPr txBox="1"/>
          <p:nvPr/>
        </p:nvSpPr>
        <p:spPr>
          <a:xfrm>
            <a:off x="8657250" y="5034975"/>
            <a:ext cx="6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latin typeface="Calibri"/>
                <a:ea typeface="Calibri"/>
                <a:cs typeface="Calibri"/>
                <a:sym typeface="Calibri"/>
              </a:rPr>
              <a:t>輸入 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26da6b5adb_0_15"/>
          <p:cNvSpPr txBox="1"/>
          <p:nvPr/>
        </p:nvSpPr>
        <p:spPr>
          <a:xfrm>
            <a:off x="8028425" y="5034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輸出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26da6b5adb_0_15"/>
          <p:cNvSpPr txBox="1"/>
          <p:nvPr/>
        </p:nvSpPr>
        <p:spPr>
          <a:xfrm>
            <a:off x="9386863" y="5034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輸出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26da6b5adb_0_15"/>
          <p:cNvSpPr txBox="1"/>
          <p:nvPr/>
        </p:nvSpPr>
        <p:spPr>
          <a:xfrm>
            <a:off x="10060825" y="5034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輸出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26da6b5adb_0_15"/>
          <p:cNvSpPr txBox="1"/>
          <p:nvPr/>
        </p:nvSpPr>
        <p:spPr>
          <a:xfrm>
            <a:off x="6641675" y="3120600"/>
            <a:ext cx="44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第二組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是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很棒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2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zh-TW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團隊</a:t>
            </a:r>
            <a:endParaRPr b="1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26da6b5adb_0_15"/>
          <p:cNvSpPr txBox="1"/>
          <p:nvPr/>
        </p:nvSpPr>
        <p:spPr>
          <a:xfrm>
            <a:off x="7278275" y="3509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26da6b5adb_0_15"/>
          <p:cNvSpPr txBox="1"/>
          <p:nvPr/>
        </p:nvSpPr>
        <p:spPr>
          <a:xfrm>
            <a:off x="8657250" y="3509975"/>
            <a:ext cx="6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latin typeface="Calibri"/>
                <a:ea typeface="Calibri"/>
                <a:cs typeface="Calibri"/>
                <a:sym typeface="Calibri"/>
              </a:rPr>
              <a:t>輸出 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26da6b5adb_0_15"/>
          <p:cNvSpPr txBox="1"/>
          <p:nvPr/>
        </p:nvSpPr>
        <p:spPr>
          <a:xfrm>
            <a:off x="8028425" y="3509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26da6b5adb_0_15"/>
          <p:cNvSpPr txBox="1"/>
          <p:nvPr/>
        </p:nvSpPr>
        <p:spPr>
          <a:xfrm>
            <a:off x="9386863" y="3509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26da6b5adb_0_15"/>
          <p:cNvSpPr txBox="1"/>
          <p:nvPr/>
        </p:nvSpPr>
        <p:spPr>
          <a:xfrm>
            <a:off x="10060825" y="3509975"/>
            <a:ext cx="5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endParaRPr b="1"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26da6b5adb_0_15"/>
          <p:cNvSpPr txBox="1"/>
          <p:nvPr/>
        </p:nvSpPr>
        <p:spPr>
          <a:xfrm>
            <a:off x="7417050" y="2777163"/>
            <a:ext cx="31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CBOW: 通過上下文來預測當前值</a:t>
            </a:r>
            <a:endParaRPr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26da6b5adb_0_15"/>
          <p:cNvSpPr txBox="1"/>
          <p:nvPr/>
        </p:nvSpPr>
        <p:spPr>
          <a:xfrm>
            <a:off x="7417050" y="4333225"/>
            <a:ext cx="31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Skip-Gram</a:t>
            </a:r>
            <a:r>
              <a:rPr lang="zh-TW"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: 用當前值來預測上下文</a:t>
            </a:r>
            <a:endParaRPr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26da6b5adb_0_15"/>
          <p:cNvSpPr/>
          <p:nvPr/>
        </p:nvSpPr>
        <p:spPr>
          <a:xfrm>
            <a:off x="7003200" y="2727650"/>
            <a:ext cx="3714600" cy="120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26da6b5adb_0_15"/>
          <p:cNvSpPr/>
          <p:nvPr/>
        </p:nvSpPr>
        <p:spPr>
          <a:xfrm>
            <a:off x="7003200" y="4289050"/>
            <a:ext cx="3714600" cy="120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6da6b5adb_0_28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51" name="Google Shape;251;g226da6b5adb_0_28"/>
          <p:cNvSpPr txBox="1"/>
          <p:nvPr/>
        </p:nvSpPr>
        <p:spPr>
          <a:xfrm>
            <a:off x="2052975" y="1466000"/>
            <a:ext cx="8863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詞嵌入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Word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2" name="Google Shape;252;g226da6b5ad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550" y="2820500"/>
            <a:ext cx="7416499" cy="34012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g226da6b5adb_0_28"/>
          <p:cNvSpPr txBox="1"/>
          <p:nvPr/>
        </p:nvSpPr>
        <p:spPr>
          <a:xfrm>
            <a:off x="4038599" y="6221775"/>
            <a:ext cx="777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：將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hot encodiing</a:t>
            </a: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降低維度的方式；取自 https://www.youtube.com/watch?v=6_2_2CPB97s</a:t>
            </a:r>
            <a:endParaRPr sz="1200"/>
          </a:p>
        </p:txBody>
      </p:sp>
      <p:sp>
        <p:nvSpPr>
          <p:cNvPr id="254" name="Google Shape;254;g226da6b5adb_0_28"/>
          <p:cNvSpPr txBox="1"/>
          <p:nvPr/>
        </p:nvSpPr>
        <p:spPr>
          <a:xfrm>
            <a:off x="381000" y="3439900"/>
            <a:ext cx="14895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[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0.575141132,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0.818579197,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0.244735315,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-0.486866504,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-0.535887539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26da6b5adb_0_28"/>
          <p:cNvSpPr/>
          <p:nvPr/>
        </p:nvSpPr>
        <p:spPr>
          <a:xfrm>
            <a:off x="1954150" y="3474500"/>
            <a:ext cx="324475" cy="899650"/>
          </a:xfrm>
          <a:custGeom>
            <a:rect b="b" l="l" r="r" t="t"/>
            <a:pathLst>
              <a:path extrusionOk="0" h="35986" w="12979">
                <a:moveTo>
                  <a:pt x="0" y="0"/>
                </a:moveTo>
                <a:cubicBezTo>
                  <a:pt x="7651" y="10201"/>
                  <a:pt x="12979" y="23234"/>
                  <a:pt x="12979" y="359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Google Shape;256;g226da6b5adb_0_28"/>
          <p:cNvSpPr/>
          <p:nvPr/>
        </p:nvSpPr>
        <p:spPr>
          <a:xfrm>
            <a:off x="2027900" y="4919850"/>
            <a:ext cx="235975" cy="899650"/>
          </a:xfrm>
          <a:custGeom>
            <a:rect b="b" l="l" r="r" t="t"/>
            <a:pathLst>
              <a:path extrusionOk="0" h="35986" w="9439">
                <a:moveTo>
                  <a:pt x="0" y="35986"/>
                </a:moveTo>
                <a:cubicBezTo>
                  <a:pt x="2219" y="23785"/>
                  <a:pt x="9439" y="12401"/>
                  <a:pt x="943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g226da6b5adb_0_28"/>
          <p:cNvSpPr txBox="1"/>
          <p:nvPr/>
        </p:nvSpPr>
        <p:spPr>
          <a:xfrm>
            <a:off x="1895088" y="4439250"/>
            <a:ext cx="8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d </a:t>
            </a: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維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8" name="Google Shape;258;g226da6b5adb_0_28"/>
          <p:cNvSpPr/>
          <p:nvPr/>
        </p:nvSpPr>
        <p:spPr>
          <a:xfrm flipH="1" rot="-682064">
            <a:off x="2657907" y="4247376"/>
            <a:ext cx="1283071" cy="547518"/>
          </a:xfrm>
          <a:prstGeom prst="rightArrow">
            <a:avLst>
              <a:gd fmla="val 50000" name="adj1"/>
              <a:gd fmla="val 754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維度可指定</a:t>
            </a:r>
            <a:endParaRPr b="1" sz="13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9" name="Google Shape;259;g226da6b5adb_0_28"/>
          <p:cNvSpPr txBox="1"/>
          <p:nvPr/>
        </p:nvSpPr>
        <p:spPr>
          <a:xfrm>
            <a:off x="4175" y="5881075"/>
            <a:ext cx="440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說明: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上面的嵌入是一個「字詞」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(Word)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一個詞擁有一個自己獨立的嵌入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 (Embedding)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6da6b5adb_0_35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65" name="Google Shape;265;g226da6b5adb_0_35"/>
          <p:cNvSpPr txBox="1"/>
          <p:nvPr/>
        </p:nvSpPr>
        <p:spPr>
          <a:xfrm>
            <a:off x="2052975" y="1466000"/>
            <a:ext cx="881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 轉換成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Doc2vec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6" name="Google Shape;266;g226da6b5adb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88" y="3031900"/>
            <a:ext cx="5060625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g226da6b5adb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635" y="3031900"/>
            <a:ext cx="4143669" cy="28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g226da6b5adb_0_35"/>
          <p:cNvSpPr txBox="1"/>
          <p:nvPr/>
        </p:nvSpPr>
        <p:spPr>
          <a:xfrm>
            <a:off x="243450" y="5892100"/>
            <a:ext cx="506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PV-DM (Paragraph Vector-Distributed Memory)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26da6b5adb_0_35"/>
          <p:cNvSpPr txBox="1"/>
          <p:nvPr/>
        </p:nvSpPr>
        <p:spPr>
          <a:xfrm>
            <a:off x="5539263" y="5892100"/>
            <a:ext cx="47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圖: </a:t>
            </a: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Paragraph Vector-Distributed Bag of Words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26da6b5adb_0_35"/>
          <p:cNvSpPr txBox="1"/>
          <p:nvPr/>
        </p:nvSpPr>
        <p:spPr>
          <a:xfrm>
            <a:off x="5282000" y="6461725"/>
            <a:ext cx="48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https://zhuanlan.zhihu.com/p/336921474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da6b5adb_0_4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76" name="Google Shape;276;g226da6b5adb_0_40"/>
          <p:cNvSpPr txBox="1"/>
          <p:nvPr/>
        </p:nvSpPr>
        <p:spPr>
          <a:xfrm>
            <a:off x="2052975" y="1466000"/>
            <a:ext cx="881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是一個編碼器 (Encoder)，可以建立文句嵌入(Sentence Embedding)，在句首加入[CLS]標記，同時在句尾加入[SEP]標記，來確認文句範圍。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26da6b5adb_0_40"/>
          <p:cNvSpPr txBox="1"/>
          <p:nvPr/>
        </p:nvSpPr>
        <p:spPr>
          <a:xfrm>
            <a:off x="845500" y="4321675"/>
            <a:ext cx="49851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弱水三千，我只取一瓢飲。</a:t>
            </a:r>
            <a:endParaRPr sz="3100">
              <a:highlight>
                <a:schemeClr val="lt1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8" name="Google Shape;278;g226da6b5adb_0_40"/>
          <p:cNvSpPr txBox="1"/>
          <p:nvPr/>
        </p:nvSpPr>
        <p:spPr>
          <a:xfrm>
            <a:off x="838200" y="3899575"/>
            <a:ext cx="259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摘自《紅樓夢·第九十一回》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9" name="Google Shape;279;g226da6b5adb_0_40"/>
          <p:cNvSpPr txBox="1"/>
          <p:nvPr/>
        </p:nvSpPr>
        <p:spPr>
          <a:xfrm>
            <a:off x="454150" y="5405575"/>
            <a:ext cx="57678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31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弱水三千我只取一瓢飲</a:t>
            </a:r>
            <a:r>
              <a:rPr lang="zh-TW" sz="31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31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g226da6b5adb_0_40"/>
          <p:cNvCxnSpPr>
            <a:stCxn id="277" idx="2"/>
            <a:endCxn id="279" idx="0"/>
          </p:cNvCxnSpPr>
          <p:nvPr/>
        </p:nvCxnSpPr>
        <p:spPr>
          <a:xfrm>
            <a:off x="3338050" y="4983475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g226da6b5adb_0_40"/>
          <p:cNvSpPr txBox="1"/>
          <p:nvPr/>
        </p:nvSpPr>
        <p:spPr>
          <a:xfrm>
            <a:off x="8370200" y="4049225"/>
            <a:ext cx="14895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[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0.575141132,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0.818579197,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0.244735315,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-0.486866504,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 -0.535887539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26da6b5adb_0_40"/>
          <p:cNvSpPr/>
          <p:nvPr/>
        </p:nvSpPr>
        <p:spPr>
          <a:xfrm rot="-849388">
            <a:off x="6730753" y="5275319"/>
            <a:ext cx="1283065" cy="547598"/>
          </a:xfrm>
          <a:prstGeom prst="rightArrow">
            <a:avLst>
              <a:gd fmla="val 50000" name="adj1"/>
              <a:gd fmla="val 754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26da6b5adb_0_40"/>
          <p:cNvSpPr/>
          <p:nvPr/>
        </p:nvSpPr>
        <p:spPr>
          <a:xfrm>
            <a:off x="9943350" y="4083825"/>
            <a:ext cx="324475" cy="899650"/>
          </a:xfrm>
          <a:custGeom>
            <a:rect b="b" l="l" r="r" t="t"/>
            <a:pathLst>
              <a:path extrusionOk="0" h="35986" w="12979">
                <a:moveTo>
                  <a:pt x="0" y="0"/>
                </a:moveTo>
                <a:cubicBezTo>
                  <a:pt x="7651" y="10201"/>
                  <a:pt x="12979" y="23234"/>
                  <a:pt x="12979" y="359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g226da6b5adb_0_40"/>
          <p:cNvSpPr/>
          <p:nvPr/>
        </p:nvSpPr>
        <p:spPr>
          <a:xfrm>
            <a:off x="10017100" y="5529175"/>
            <a:ext cx="235975" cy="899650"/>
          </a:xfrm>
          <a:custGeom>
            <a:rect b="b" l="l" r="r" t="t"/>
            <a:pathLst>
              <a:path extrusionOk="0" h="35986" w="9439">
                <a:moveTo>
                  <a:pt x="0" y="35986"/>
                </a:moveTo>
                <a:cubicBezTo>
                  <a:pt x="2219" y="23785"/>
                  <a:pt x="9439" y="12401"/>
                  <a:pt x="943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g226da6b5adb_0_40"/>
          <p:cNvSpPr txBox="1"/>
          <p:nvPr/>
        </p:nvSpPr>
        <p:spPr>
          <a:xfrm>
            <a:off x="9884288" y="5048575"/>
            <a:ext cx="8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768 維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6" name="Google Shape;286;g226da6b5adb_0_40"/>
          <p:cNvSpPr txBox="1"/>
          <p:nvPr/>
        </p:nvSpPr>
        <p:spPr>
          <a:xfrm>
            <a:off x="548200" y="6073975"/>
            <a:ext cx="56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DFKai-SB"/>
                <a:ea typeface="DFKai-SB"/>
                <a:cs typeface="DFKai-SB"/>
                <a:sym typeface="DFKai-SB"/>
              </a:rPr>
              <a:t>(一個用來建立詞嵌入的句子，長度512，最多放自訂510個字)</a:t>
            </a:r>
            <a:endParaRPr b="1" sz="1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6f069dbe0_1_1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/>
          </a:p>
        </p:txBody>
      </p:sp>
      <p:sp>
        <p:nvSpPr>
          <p:cNvPr id="292" name="Google Shape;292;g226f069dbe0_1_19"/>
          <p:cNvSpPr txBox="1"/>
          <p:nvPr/>
        </p:nvSpPr>
        <p:spPr>
          <a:xfrm>
            <a:off x="2052975" y="1466000"/>
            <a:ext cx="881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DFKai-SB"/>
              <a:buChar char="●"/>
            </a:pPr>
            <a:r>
              <a:rPr lang="zh-TW" sz="3900">
                <a:latin typeface="DFKai-SB"/>
                <a:ea typeface="DFKai-SB"/>
                <a:cs typeface="DFKai-SB"/>
                <a:sym typeface="DFKai-SB"/>
              </a:rPr>
              <a:t>文件嵌入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900">
                <a:latin typeface="Calibri"/>
                <a:ea typeface="Calibri"/>
                <a:cs typeface="Calibri"/>
                <a:sym typeface="Calibri"/>
              </a:rPr>
              <a:t>Document Embedding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900">
              <a:latin typeface="DFKai-SB"/>
              <a:ea typeface="DFKai-SB"/>
              <a:cs typeface="DFKai-SB"/>
              <a:sym typeface="DFKai-S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○"/>
            </a:pP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bert-base-chinese model</a:t>
            </a:r>
            <a:r>
              <a:rPr lang="zh-TW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26f069dbe0_1_19"/>
          <p:cNvSpPr txBox="1"/>
          <p:nvPr/>
        </p:nvSpPr>
        <p:spPr>
          <a:xfrm>
            <a:off x="2296450" y="3893825"/>
            <a:ext cx="9714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26f069dbe0_1_19"/>
          <p:cNvSpPr txBox="1"/>
          <p:nvPr/>
        </p:nvSpPr>
        <p:spPr>
          <a:xfrm>
            <a:off x="2197150" y="2771250"/>
            <a:ext cx="95478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chunking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將文章分割成多個段落或句子，並對每個段落或句子分別獲取embedding。然後可以使用不同的方法（例如加權平均，最大，最小等）來組合這些embedding。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26f069dbe0_1_19"/>
          <p:cNvSpPr txBox="1"/>
          <p:nvPr/>
        </p:nvSpPr>
        <p:spPr>
          <a:xfrm>
            <a:off x="2378175" y="5581200"/>
            <a:ext cx="5459400" cy="11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○○○…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FF9900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              </a:t>
            </a:r>
            <a:r>
              <a:rPr lang="zh-TW" sz="16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[CLS]</a:t>
            </a:r>
            <a:r>
              <a:rPr lang="zh-TW" sz="1600">
                <a:solidFill>
                  <a:srgbClr val="00FF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r>
              <a:rPr lang="zh-TW" sz="1600">
                <a:solidFill>
                  <a:srgbClr val="9900FF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○○○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[SEP] </a:t>
            </a:r>
            <a:r>
              <a:rPr lang="zh-TW" sz="16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…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26f069dbe0_1_19"/>
          <p:cNvSpPr txBox="1"/>
          <p:nvPr/>
        </p:nvSpPr>
        <p:spPr>
          <a:xfrm>
            <a:off x="376275" y="4470100"/>
            <a:ext cx="103440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這種方法將文章分成多個重疊的段落，每個段落都不超過512個token。然後，對每個段落運行BERT，得到每個段落的embedding。最後，可以將所有段落的 embedding 平均或者加總起來得到整篇文章的 embedding。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模型訓練與成效評估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eb850a9c8_0_6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307" name="Google Shape;307;g24eb850a9c8_0_66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Document-based（基於文件） 方法關注的是整個文件作為一個單位的特徵表示。在這種方法中，每個文件被視為一個獨立的實例，而文本資料集中的每個文件都是一個獨立的觀測點。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Word-based（基於單詞） 方法專注於單詞層面的特徵表示。在這種方法中，每個單詞被視為一個獨立的特徵，而文本資料集中的每個文件可以被看作是由單詞組成的一系列特徵。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eb850a9c8_0_5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&amp; Word Based 3D </a:t>
            </a:r>
            <a:endParaRPr/>
          </a:p>
        </p:txBody>
      </p:sp>
      <p:sp>
        <p:nvSpPr>
          <p:cNvPr id="313" name="Google Shape;313;g24eb850a9c8_0_52"/>
          <p:cNvSpPr txBox="1"/>
          <p:nvPr>
            <p:ph idx="1" type="body"/>
          </p:nvPr>
        </p:nvSpPr>
        <p:spPr>
          <a:xfrm>
            <a:off x="1228165" y="1290918"/>
            <a:ext cx="96639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根據120回的文章特徵以視覺化的方式，將在空間中觀察資料點之間的相對位置和距離。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斷詞：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bert_chunking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bert_slidingWindow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ckip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jieba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降維：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PCA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t-SNE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  <a:p>
            <a:pPr indent="-3111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zh-TW" sz="3100">
                <a:latin typeface="DFKai-SB"/>
                <a:ea typeface="DFKai-SB"/>
                <a:cs typeface="DFKai-SB"/>
                <a:sym typeface="DFKai-SB"/>
              </a:rPr>
              <a:t>UMAP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成員簡介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952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5">
            <a:alphaModFix/>
          </a:blip>
          <a:srcRect b="0" l="12502" r="12495" t="0"/>
          <a:stretch/>
        </p:blipFill>
        <p:spPr>
          <a:xfrm>
            <a:off x="7934451" y="1942206"/>
            <a:ext cx="1654800" cy="16548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8573" y="1947790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695" y="1942207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0634" y="1944068"/>
            <a:ext cx="1654945" cy="165494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2390" y="1942206"/>
            <a:ext cx="1688171" cy="168817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01" name="Google Shape;101;p3"/>
          <p:cNvSpPr txBox="1"/>
          <p:nvPr/>
        </p:nvSpPr>
        <p:spPr>
          <a:xfrm>
            <a:off x="678766" y="3736580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郝昀</a:t>
            </a:r>
            <a:endParaRPr b="1"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110971012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2506705" y="3736580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曾祐展111971004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4334644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羅延康111971011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資料分析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157023" y="3736579"/>
            <a:ext cx="1542900" cy="17856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羅永傑111971012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7979402" y="3736579"/>
            <a:ext cx="1542900" cy="22473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蔡孟宗111971015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資料前處理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成效評估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9801781" y="3752805"/>
            <a:ext cx="1542900" cy="2709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楊德倫1119710</a:t>
            </a:r>
            <a:r>
              <a:rPr b="1"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29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企畫發想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20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特徵工程</a:t>
            </a:r>
            <a:endParaRPr i="0" sz="20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eb850a9c8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PCA 3D </a:t>
            </a:r>
            <a:endParaRPr/>
          </a:p>
        </p:txBody>
      </p:sp>
      <p:graphicFrame>
        <p:nvGraphicFramePr>
          <p:cNvPr id="319" name="Google Shape;319;g24eb850a9c8_0_0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{A3433F9F-8C30-4B8C-8E1D-60CE6C998BE0}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6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0" name="Google Shape;320;g24eb850a9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4eb850a9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4eb850a9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4eb850a9c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7896" y="1297746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4eb850a9c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" y="4230821"/>
            <a:ext cx="3055505" cy="2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4eb850a9c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54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4eb850a9c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30821"/>
            <a:ext cx="3055500" cy="249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4eb850a9c8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10550" y="4230825"/>
            <a:ext cx="3055500" cy="2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eb850a9c8_0_7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Document Based t-SNE 3D </a:t>
            </a:r>
            <a:endParaRPr/>
          </a:p>
        </p:txBody>
      </p:sp>
      <p:graphicFrame>
        <p:nvGraphicFramePr>
          <p:cNvPr id="333" name="Google Shape;333;g24eb850a9c8_0_7"/>
          <p:cNvGraphicFramePr/>
          <p:nvPr/>
        </p:nvGraphicFramePr>
        <p:xfrm>
          <a:off x="72000" y="8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{A3433F9F-8C30-4B8C-8E1D-60CE6C998BE0}</a:tableStyleId>
              </a:tblPr>
              <a:tblGrid>
                <a:gridCol w="3012850"/>
                <a:gridCol w="3012850"/>
                <a:gridCol w="3012850"/>
                <a:gridCol w="3012850"/>
              </a:tblGrid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bert_chunking_768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bert_slidingWindow_768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bert_768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4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ckip768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jieba100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jieba768_fre278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25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4" name="Google Shape;334;g24eb850a9c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4eb850a9c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8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4eb850a9c8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69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4eb850a9c8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8546" y="1297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4eb850a9c8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4eb850a9c8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48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4eb850a9c8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769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4eb850a9c8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38546" y="4254746"/>
            <a:ext cx="3084850" cy="251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eb850a9c8_0_32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Word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Based UMAP 3D </a:t>
            </a:r>
            <a:endParaRPr/>
          </a:p>
        </p:txBody>
      </p:sp>
      <p:graphicFrame>
        <p:nvGraphicFramePr>
          <p:cNvPr id="347" name="Google Shape;347;g24eb850a9c8_0_32"/>
          <p:cNvGraphicFramePr/>
          <p:nvPr/>
        </p:nvGraphicFramePr>
        <p:xfrm>
          <a:off x="88300" y="262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{A3433F9F-8C30-4B8C-8E1D-60CE6C998BE0}</a:tableStyleId>
              </a:tblPr>
              <a:tblGrid>
                <a:gridCol w="4005125"/>
                <a:gridCol w="4005125"/>
                <a:gridCol w="4005125"/>
              </a:tblGrid>
              <a:tr h="4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word_frequency_278_210_68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word_frequency_500_357_143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word_frequency_1000_708_292</a:t>
                      </a:r>
                      <a:endParaRPr sz="19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/>
                </a:tc>
              </a:tr>
              <a:tr h="30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8" name="Google Shape;348;g24eb850a9c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51" y="3097325"/>
            <a:ext cx="4005125" cy="30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4eb850a9c8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426" y="3097325"/>
            <a:ext cx="4005125" cy="30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4eb850a9c8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0" y="3097313"/>
            <a:ext cx="4005125" cy="300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4eb850a9c8_0_32"/>
          <p:cNvSpPr txBox="1"/>
          <p:nvPr>
            <p:ph idx="1" type="body"/>
          </p:nvPr>
        </p:nvSpPr>
        <p:spPr>
          <a:xfrm>
            <a:off x="1228175" y="1290920"/>
            <a:ext cx="9663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透過分析兩類資料，我們選取了最頻繁出現的68、143、292個非共同詞彙。</a:t>
            </a:r>
            <a:endParaRPr sz="31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e84986649_0_0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選擇之訓練模型</a:t>
            </a:r>
            <a:endParaRPr/>
          </a:p>
        </p:txBody>
      </p:sp>
      <p:sp>
        <p:nvSpPr>
          <p:cNvPr id="357" name="Google Shape;357;g24e84986649_0_0"/>
          <p:cNvSpPr txBox="1"/>
          <p:nvPr>
            <p:ph type="title"/>
          </p:nvPr>
        </p:nvSpPr>
        <p:spPr>
          <a:xfrm>
            <a:off x="1640025" y="1597725"/>
            <a:ext cx="8952300" cy="43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1.Logistc regression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2.KNN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3.Decision tree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4.Random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5.XGBoost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ec0c84192_1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</a:t>
            </a:r>
            <a:endParaRPr/>
          </a:p>
        </p:txBody>
      </p:sp>
      <p:graphicFrame>
        <p:nvGraphicFramePr>
          <p:cNvPr id="363" name="Google Shape;363;g24ec0c84192_1_0"/>
          <p:cNvGraphicFramePr/>
          <p:nvPr/>
        </p:nvGraphicFramePr>
        <p:xfrm>
          <a:off x="165675" y="12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1738700"/>
                <a:gridCol w="972550"/>
                <a:gridCol w="1035300"/>
                <a:gridCol w="997650"/>
                <a:gridCol w="1186050"/>
                <a:gridCol w="1186050"/>
                <a:gridCol w="1186050"/>
                <a:gridCol w="1186050"/>
                <a:gridCol w="1186050"/>
                <a:gridCol w="1186050"/>
              </a:tblGrid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Sets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35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7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</a:t>
                      </a: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10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0.769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0.364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f56ba5672_2_0"/>
          <p:cNvSpPr txBox="1"/>
          <p:nvPr>
            <p:ph type="title"/>
          </p:nvPr>
        </p:nvSpPr>
        <p:spPr>
          <a:xfrm>
            <a:off x="72000" y="264650"/>
            <a:ext cx="1167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資料維度100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&amp; Decision tree &amp; Random forest &amp; CV=5 圖</a:t>
            </a:r>
            <a:endParaRPr/>
          </a:p>
        </p:txBody>
      </p:sp>
      <p:pic>
        <p:nvPicPr>
          <p:cNvPr id="369" name="Google Shape;369;g24f56ba567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50" y="1327325"/>
            <a:ext cx="6536726" cy="50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4f56ba567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525" y="1327325"/>
            <a:ext cx="6536721" cy="50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e84986649_0_1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Decision tree &amp; CV=5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376" name="Google Shape;376;g24e84986649_0_18"/>
          <p:cNvGraphicFramePr/>
          <p:nvPr/>
        </p:nvGraphicFramePr>
        <p:xfrm>
          <a:off x="275500" y="85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2336150"/>
                <a:gridCol w="869075"/>
                <a:gridCol w="1572425"/>
                <a:gridCol w="1572425"/>
                <a:gridCol w="1572425"/>
                <a:gridCol w="1572425"/>
                <a:gridCol w="1572425"/>
              </a:tblGrid>
              <a:tr h="84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5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/>
                        <a:t>0.791</a:t>
                      </a:r>
                      <a:endParaRPr b="1"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04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0.541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0.416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74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84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f56ba5672_0_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Decision tree &amp; CV=5 圖 </a:t>
            </a:r>
            <a:endParaRPr/>
          </a:p>
        </p:txBody>
      </p:sp>
      <p:pic>
        <p:nvPicPr>
          <p:cNvPr id="382" name="Google Shape;382;g24f56ba56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9750"/>
            <a:ext cx="4672474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4f56ba56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325" y="1439751"/>
            <a:ext cx="4672474" cy="359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4f56ba567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100" y="1439748"/>
            <a:ext cx="4672454" cy="35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e84986649_0_3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&amp; CV=5 </a:t>
            </a:r>
            <a:endParaRPr/>
          </a:p>
        </p:txBody>
      </p:sp>
      <p:graphicFrame>
        <p:nvGraphicFramePr>
          <p:cNvPr id="390" name="Google Shape;390;g24e84986649_0_36"/>
          <p:cNvGraphicFramePr/>
          <p:nvPr/>
        </p:nvGraphicFramePr>
        <p:xfrm>
          <a:off x="212725" y="10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2587400"/>
                <a:gridCol w="617825"/>
                <a:gridCol w="1572425"/>
                <a:gridCol w="1572425"/>
                <a:gridCol w="1572425"/>
                <a:gridCol w="1572425"/>
                <a:gridCol w="1572425"/>
              </a:tblGrid>
              <a:tr h="8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60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0.447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56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0.791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0.894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0.647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57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0.833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0.595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62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0.315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0.789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0.494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f56ba5672_0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Random forest &amp; CV=5 圖 </a:t>
            </a:r>
            <a:endParaRPr/>
          </a:p>
        </p:txBody>
      </p:sp>
      <p:pic>
        <p:nvPicPr>
          <p:cNvPr id="396" name="Google Shape;396;g24f56ba567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630100"/>
            <a:ext cx="4672474" cy="359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4f56ba567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17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4f56ba5672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375" y="1630100"/>
            <a:ext cx="4672474" cy="359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108350" y="1138525"/>
            <a:ext cx="99753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背景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《紅樓夢》是古典小說中的經典之作，列為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四大名著之一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，是一部具有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高度思想性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的文學鉅著，由清代小說家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曹雪芹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所著。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雖然流傳已逾兩百餘年，然而此書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實際作者是誰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，卻是專家們爭論的議題。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1920年代開始，根據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胡適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先生的考證，認為小說的「前八十回」與「後四十回」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並非同一人所著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求證之下，提出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高鶚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續書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後四十回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之論點。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6248400" y="6492874"/>
            <a:ext cx="44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參考資料：https://zh.wikipedia.org/zh-tw/紅樓夢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e84986649_0_28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XGBoost &amp; CV=5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404" name="Google Shape;404;g24e84986649_0_28"/>
          <p:cNvGraphicFramePr/>
          <p:nvPr/>
        </p:nvGraphicFramePr>
        <p:xfrm>
          <a:off x="313200" y="94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2336200"/>
                <a:gridCol w="894125"/>
                <a:gridCol w="1547325"/>
                <a:gridCol w="1572425"/>
                <a:gridCol w="1572425"/>
                <a:gridCol w="1572425"/>
                <a:gridCol w="1572425"/>
              </a:tblGrid>
              <a:tr h="80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0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CKIP+word2vec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0.761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0.842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9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jeiba+word2vec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0.75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0.809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0.894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0.778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CFD5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57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0.823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0.736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0.777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0.557</a:t>
                      </a:r>
                      <a:endParaRPr sz="18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4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bert_chunk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D5EA"/>
                    </a:solidFill>
                  </a:tcPr>
                </a:tc>
              </a:tr>
              <a:tr h="84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0.666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0.905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bert_slidingWindow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0.583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0.846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0.578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0.687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0.536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f56ba5672_0_10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資料維度768 &amp; XGBoost &amp; CV=5 圖  </a:t>
            </a:r>
            <a:endParaRPr/>
          </a:p>
        </p:txBody>
      </p:sp>
      <p:pic>
        <p:nvPicPr>
          <p:cNvPr id="410" name="Google Shape;410;g24f56ba567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5" y="1630100"/>
            <a:ext cx="4672474" cy="35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4f56ba567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375" y="1630100"/>
            <a:ext cx="4672467" cy="3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4f56ba5672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128" y="1630100"/>
            <a:ext cx="4672474" cy="35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e84986649_0_24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jieba+word2vec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維度768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</p:txBody>
      </p:sp>
      <p:graphicFrame>
        <p:nvGraphicFramePr>
          <p:cNvPr id="418" name="Google Shape;418;g24e84986649_0_24"/>
          <p:cNvGraphicFramePr/>
          <p:nvPr/>
        </p:nvGraphicFramePr>
        <p:xfrm>
          <a:off x="338325" y="124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{B545CB8A-7101-4014-8D11-2E3EFF331B92}</a:tableStyleId>
              </a:tblPr>
              <a:tblGrid>
                <a:gridCol w="1632800"/>
                <a:gridCol w="1572425"/>
                <a:gridCol w="1572425"/>
                <a:gridCol w="1572425"/>
                <a:gridCol w="1572425"/>
                <a:gridCol w="1572425"/>
                <a:gridCol w="1572425"/>
              </a:tblGrid>
              <a:tr h="124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2C4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前80回內互比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0.416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0.09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0.125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Null model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0.635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0.791</a:t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ctr">
                    <a:solidFill>
                      <a:srgbClr val="E9EBF5"/>
                    </a:solidFill>
                  </a:tcPr>
                </a:tc>
              </a:tr>
              <a:tr h="12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最好結果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0.875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0.863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1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0.926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CC0000"/>
                          </a:solidFill>
                        </a:rPr>
                        <a:t>0.7</a:t>
                      </a:r>
                      <a:endParaRPr b="1" sz="1800">
                        <a:solidFill>
                          <a:srgbClr val="CC0000"/>
                        </a:solidFill>
                      </a:endParaRPr>
                    </a:p>
                  </a:txBody>
                  <a:tcPr marT="9525" marB="91425" marR="9525" marL="9525" anchor="ctr"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e84986649_0_48"/>
          <p:cNvSpPr txBox="1"/>
          <p:nvPr>
            <p:ph type="title"/>
          </p:nvPr>
        </p:nvSpPr>
        <p:spPr>
          <a:xfrm>
            <a:off x="150725" y="3525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ROC Curve,Trees </a:t>
            </a:r>
            <a:endParaRPr/>
          </a:p>
        </p:txBody>
      </p:sp>
      <p:pic>
        <p:nvPicPr>
          <p:cNvPr id="424" name="Google Shape;424;g24e84986649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75" y="1955437"/>
            <a:ext cx="5901752" cy="31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4e84986649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5" y="1852762"/>
            <a:ext cx="5752673" cy="3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e84986649_0_66"/>
          <p:cNvSpPr txBox="1"/>
          <p:nvPr>
            <p:ph type="title"/>
          </p:nvPr>
        </p:nvSpPr>
        <p:spPr>
          <a:xfrm>
            <a:off x="97125" y="201851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Important features </a:t>
            </a:r>
            <a:endParaRPr/>
          </a:p>
        </p:txBody>
      </p:sp>
      <p:pic>
        <p:nvPicPr>
          <p:cNvPr id="431" name="Google Shape;431;g24e84986649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75" y="1156525"/>
            <a:ext cx="10436076" cy="5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e84986649_0_56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2D</a:t>
            </a:r>
            <a:endParaRPr/>
          </a:p>
        </p:txBody>
      </p:sp>
      <p:pic>
        <p:nvPicPr>
          <p:cNvPr id="437" name="Google Shape;437;g24e8498664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8" y="855076"/>
            <a:ext cx="9694913" cy="56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ec0c84192_1_5"/>
          <p:cNvSpPr txBox="1"/>
          <p:nvPr>
            <p:ph type="title"/>
          </p:nvPr>
        </p:nvSpPr>
        <p:spPr>
          <a:xfrm>
            <a:off x="72000" y="6367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jieba768 &amp; Random forest PCA 3D </a:t>
            </a:r>
            <a:endParaRPr/>
          </a:p>
        </p:txBody>
      </p:sp>
      <p:pic>
        <p:nvPicPr>
          <p:cNvPr id="443" name="Google Shape;443;g24ec0c84192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600" y="855076"/>
            <a:ext cx="7817668" cy="569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54" name="Google Shape;454;p20"/>
          <p:cNvSpPr txBox="1"/>
          <p:nvPr/>
        </p:nvSpPr>
        <p:spPr>
          <a:xfrm>
            <a:off x="2052975" y="1466000"/>
            <a:ext cx="8819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  <a:p>
            <a:pPr indent="-463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Font typeface="DFKai-SB"/>
              <a:buChar char="●"/>
            </a:pP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 BERT 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建立文件嵌入，為何分類效果會略遜 </a:t>
            </a:r>
            <a:r>
              <a:rPr lang="zh-TW" sz="3700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3700">
                <a:latin typeface="DFKai-SB"/>
                <a:ea typeface="DFKai-SB"/>
                <a:cs typeface="DFKai-SB"/>
                <a:sym typeface="DFKai-SB"/>
              </a:rPr>
              <a:t>？</a:t>
            </a:r>
            <a:endParaRPr sz="3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6f069dbe0_1_44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60" name="Google Shape;460;g226f069dbe0_1_44"/>
          <p:cNvSpPr txBox="1"/>
          <p:nvPr/>
        </p:nvSpPr>
        <p:spPr>
          <a:xfrm>
            <a:off x="1748175" y="1161200"/>
            <a:ext cx="8819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資料量不多，為何還會分類錯誤？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由於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保留停用詞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，該字詞在章回小說的重要性不大，因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此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將每一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章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回小說的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斷詞計算 </a:t>
            </a:r>
            <a:r>
              <a:rPr lang="zh-TW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，觀察字詞的權重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移除 </a:t>
            </a:r>
            <a:r>
              <a:rPr lang="zh-TW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IDF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為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的字詞，再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依權重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進行排序。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以分類錯誤的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118 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為例，理應是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高鶚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所著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，卻被分類為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曹雪芹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，可能是與 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77 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使用字詞習慣接近所致，兩者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權重最高的兩個字詞皆為「寶玉」、「王夫人」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，再參考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其它彼此重複的停用詞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，可能是造成誤判的原因，其它分類錯誤的章回小說，也有著類似的情形。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○"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再加上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的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詞與詞嵌入是 1 對 1 的關係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，無法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完全理解多語義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，單純</a:t>
            </a:r>
            <a:r>
              <a:rPr lang="zh-TW" sz="24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以相同的詞嵌入</a:t>
            </a: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來判斷，更可能是造成錯誤的原因。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《紅樓夢》的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作者問題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歷經多年的研究，但至今仍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未有定論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，各種說法並存，傳統的研究方法主要基於對文本的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主觀判斷和考證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，缺乏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客觀的科學依據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隨著資料科學的不斷發展，可以應用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統計分析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及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深度學習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方法，對《紅樓夢》進行深入挖掘，以期為作者問題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提供一個更為客觀、科學的解答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600"/>
          </a:p>
        </p:txBody>
      </p:sp>
      <p:sp>
        <p:nvSpPr>
          <p:cNvPr id="119" name="Google Shape;119;p5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76201" y="6105888"/>
            <a:ext cx="92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杜協昌 (臺灣大學) - 利用文本採礦探討《紅樓夢》的後四十回作者爭議</a:t>
            </a: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http://www.dadh-record.digital.ntu.edu.tw/config_xml/2012config/programINFO/abs/paper03_01_abs.pdf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6f069dbe0_1_49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錯誤分析</a:t>
            </a:r>
            <a:endParaRPr/>
          </a:p>
        </p:txBody>
      </p:sp>
      <p:sp>
        <p:nvSpPr>
          <p:cNvPr id="466" name="Google Shape;466;g226f069dbe0_1_49"/>
          <p:cNvSpPr txBox="1"/>
          <p:nvPr/>
        </p:nvSpPr>
        <p:spPr>
          <a:xfrm>
            <a:off x="739950" y="1008800"/>
            <a:ext cx="102804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FKai-SB"/>
              <a:buChar char="●"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b="1" lang="zh-TW" sz="2400">
                <a:latin typeface="Calibri"/>
                <a:ea typeface="Calibri"/>
                <a:cs typeface="Calibri"/>
                <a:sym typeface="Calibri"/>
              </a:rPr>
              <a:t> BERT 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建立文件嵌入，為何分類效果會略遜</a:t>
            </a:r>
            <a:r>
              <a:rPr b="1" lang="zh-TW" sz="2400">
                <a:latin typeface="Calibri"/>
                <a:ea typeface="Calibri"/>
                <a:cs typeface="Calibri"/>
                <a:sym typeface="Calibri"/>
              </a:rPr>
              <a:t> Word2vec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？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○"/>
            </a:pPr>
            <a:r>
              <a:rPr b="1" lang="zh-TW" sz="2100">
                <a:latin typeface="DFKai-SB"/>
                <a:ea typeface="DFKai-SB"/>
                <a:cs typeface="DFKai-SB"/>
                <a:sym typeface="DFKai-SB"/>
              </a:rPr>
              <a:t>高</a:t>
            </a: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度抽象特徵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深度學習模型的嵌入向量通常捕捉到了資料的高度抽象特徵，這些特徵對於傳統機器學習模型來說可能過於抽象或難以解釋。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傳統機器學習模型更適合使用較簡單且易於解釋的特徵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特徵空間轉換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深度學習模型通常對原始資料進行了複雜的特徵轉換和表示學習，這些轉換可能丟失了原始資料的某些結構信息。而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傳統機器學習模型對資料的分佈和結構有較強的假設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，如果無法在轉換後的特徵空間中滿足這些假設，則模型的性能可能下降。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○"/>
            </a:pPr>
            <a:r>
              <a:rPr b="1" lang="zh-TW" sz="2300">
                <a:latin typeface="DFKai-SB"/>
                <a:ea typeface="DFKai-SB"/>
                <a:cs typeface="DFKai-SB"/>
                <a:sym typeface="DFKai-SB"/>
              </a:rPr>
              <a:t>資料不匹配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■"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深度學習模型通常需要大量的標記資料進行訓練，以獲得良好的性能。然而，如果</a:t>
            </a:r>
            <a:r>
              <a:rPr lang="zh-TW" sz="2300" u="sng">
                <a:latin typeface="DFKai-SB"/>
                <a:ea typeface="DFKai-SB"/>
                <a:cs typeface="DFKai-SB"/>
                <a:sym typeface="DFKai-SB"/>
              </a:rPr>
              <a:t>傳統機器學習模型所用的資料與深度學習模型的訓練資料不匹配</a:t>
            </a: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，例如資料分佈不同或特徵空間不同，那麼在應用嵌入向量時可能會遇到困難。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2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/>
          </a:p>
        </p:txBody>
      </p:sp>
      <p:sp>
        <p:nvSpPr>
          <p:cNvPr id="477" name="Google Shape;477;p22"/>
          <p:cNvSpPr txBox="1"/>
          <p:nvPr/>
        </p:nvSpPr>
        <p:spPr>
          <a:xfrm>
            <a:off x="1686300" y="1289025"/>
            <a:ext cx="8819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本研究嘗試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複現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中研院生命科學圖書館所分享之文章『淺談中文比對系統中的「文風分析」』，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透過詞頻與詞向量分析來觀察 120 回小說之文風異同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，而後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整合深度學習與機器學習框架，以分群與分類技術反覆驗證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，為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胡適先生所考證《紅樓夢》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前 80 回與後 40 回為不同人所著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之結論，提出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更多支持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的觀點。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FKai-SB"/>
              <a:buChar char="●"/>
            </a:pP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宥於時間不足之緣故，無法進行更多的探索，願本研究能為相關實驗工作者提供更多的啟發，同時為</a:t>
            </a:r>
            <a:r>
              <a:rPr lang="zh-TW" sz="2500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整合自然語言處理研究與數位人文領域</a:t>
            </a:r>
            <a:r>
              <a:rPr lang="zh-TW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之先進與後學，貢獻一己之力。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ec0c84192_0_7"/>
          <p:cNvSpPr txBox="1"/>
          <p:nvPr>
            <p:ph type="title"/>
          </p:nvPr>
        </p:nvSpPr>
        <p:spPr>
          <a:xfrm>
            <a:off x="838200" y="5256325"/>
            <a:ext cx="105156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感</a:t>
            </a:r>
            <a:r>
              <a:rPr lang="zh-TW" sz="3950">
                <a:latin typeface="DFKai-SB"/>
                <a:ea typeface="DFKai-SB"/>
                <a:cs typeface="DFKai-SB"/>
                <a:sym typeface="DFKai-SB"/>
              </a:rPr>
              <a:t>謝您的聆聽</a:t>
            </a:r>
            <a:endParaRPr sz="395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253"/>
              <a:buFont typeface="DFKai-SB"/>
              <a:buNone/>
            </a:pPr>
            <a:r>
              <a:rPr lang="zh-TW" sz="3950"/>
              <a:t>Q &amp; A</a:t>
            </a:r>
            <a:endParaRPr sz="3950"/>
          </a:p>
        </p:txBody>
      </p:sp>
      <p:pic>
        <p:nvPicPr>
          <p:cNvPr id="483" name="Google Shape;483;g24ec0c8419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125" y="747275"/>
            <a:ext cx="6707759" cy="43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4ec0c84192_0_7"/>
          <p:cNvSpPr txBox="1"/>
          <p:nvPr/>
        </p:nvSpPr>
        <p:spPr>
          <a:xfrm>
            <a:off x="9600200" y="2597450"/>
            <a:ext cx="249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YouTube 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連結</a:t>
            </a:r>
            <a:r>
              <a:rPr lang="zh-TW" sz="1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Calibri"/>
                <a:ea typeface="Calibri"/>
                <a:cs typeface="Calibri"/>
                <a:sym typeface="Calibri"/>
              </a:rPr>
              <a:t>https://www.youtube.com/watch?v=cOy2rdGe8LE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1228165" y="1290918"/>
            <a:ext cx="9663954" cy="534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732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Char char="•"/>
            </a:pPr>
            <a:r>
              <a:rPr lang="zh-TW" sz="2950">
                <a:latin typeface="DFKai-SB"/>
                <a:ea typeface="DFKai-SB"/>
                <a:cs typeface="DFKai-SB"/>
                <a:sym typeface="DFKai-SB"/>
              </a:rPr>
              <a:t>目的</a:t>
            </a:r>
            <a:endParaRPr sz="295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本研究應用統計分析方法對《紅樓夢》前八十回和後四十回的文本進行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詞頻分析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詞向量分析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等，以探討前八十回和後四十回之間之差異性。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1905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同時，本研究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還結合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機器學習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深度學習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方法對《紅樓夢》的進行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文本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分類，</a:t>
            </a:r>
            <a:r>
              <a:rPr lang="zh-TW" sz="2600" u="sng">
                <a:latin typeface="DFKai-SB"/>
                <a:ea typeface="DFKai-SB"/>
                <a:cs typeface="DFKai-SB"/>
                <a:sym typeface="DFKai-SB"/>
              </a:rPr>
              <a:t>探討前八十回和後四十回是否由同一人所寫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，嘗試透過不同的研究方法，來驗證胡適先生的考證結論。</a:t>
            </a:r>
            <a:endParaRPr sz="2600"/>
          </a:p>
        </p:txBody>
      </p:sp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6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背景、動機、目的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e887154d3_0_1"/>
          <p:cNvSpPr txBox="1"/>
          <p:nvPr>
            <p:ph idx="1" type="body"/>
          </p:nvPr>
        </p:nvSpPr>
        <p:spPr>
          <a:xfrm>
            <a:off x="1595775" y="1976725"/>
            <a:ext cx="96750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紅樓夢甲版 來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源: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http://www.speedy7.com/cn/stguru/cht/redmansions.htm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程甲本完成于乾隆五十六年；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程乙本完成于乾隆五十七年，(後的70天左右)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官方说法“程乙本”是“程甲本”的修订版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g24e887154d3_0_1"/>
          <p:cNvSpPr txBox="1"/>
          <p:nvPr>
            <p:ph type="title"/>
          </p:nvPr>
        </p:nvSpPr>
        <p:spPr>
          <a:xfrm>
            <a:off x="838200" y="365126"/>
            <a:ext cx="10515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資料蒐集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title"/>
          </p:nvPr>
        </p:nvSpPr>
        <p:spPr>
          <a:xfrm>
            <a:off x="838200" y="3033339"/>
            <a:ext cx="10515600" cy="79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/>
              <a:t>探索性資料分析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分析項目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文本長度：計算每章的字數，了解文本長度的分佈情況。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句子長度：對每章進行句子分割，計算每個句子的字數，然後分析句子長度的統計特徵，(平均長度、最長句子和最短句子。)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標點符號：計算每章中標點符號的數量，並分析不同標點符號的使用頻率。</a:t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2023-05-30T02:07:51Z</dcterms:created>
  <dc:creator>德倫 楊</dc:creator>
</cp:coreProperties>
</file>